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8"/>
  </p:notesMasterIdLst>
  <p:sldIdLst>
    <p:sldId id="256" r:id="rId2"/>
    <p:sldId id="259" r:id="rId3"/>
    <p:sldId id="269" r:id="rId4"/>
    <p:sldId id="261" r:id="rId5"/>
    <p:sldId id="262" r:id="rId6"/>
    <p:sldId id="268" r:id="rId7"/>
    <p:sldId id="267" r:id="rId8"/>
    <p:sldId id="270" r:id="rId9"/>
    <p:sldId id="271" r:id="rId10"/>
    <p:sldId id="273" r:id="rId11"/>
    <p:sldId id="272" r:id="rId12"/>
    <p:sldId id="274" r:id="rId13"/>
    <p:sldId id="263" r:id="rId14"/>
    <p:sldId id="264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e Palmer" initials="CP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44"/>
    <p:restoredTop sz="80912" autoAdjust="0"/>
  </p:normalViewPr>
  <p:slideViewPr>
    <p:cSldViewPr snapToGrid="0" snapToObjects="1">
      <p:cViewPr varScale="1">
        <p:scale>
          <a:sx n="106" d="100"/>
          <a:sy n="106" d="100"/>
        </p:scale>
        <p:origin x="4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image" Target="../media/image15.wmf"/><Relationship Id="rId1" Type="http://schemas.openxmlformats.org/officeDocument/2006/relationships/image" Target="../media/image14.wmf"/><Relationship Id="rId6" Type="http://schemas.openxmlformats.org/officeDocument/2006/relationships/image" Target="../media/image19.wmf"/><Relationship Id="rId5" Type="http://schemas.openxmlformats.org/officeDocument/2006/relationships/image" Target="../media/image18.wmf"/><Relationship Id="rId4" Type="http://schemas.openxmlformats.org/officeDocument/2006/relationships/image" Target="../media/image17.wmf"/></Relationships>
</file>

<file path=ppt/media/image1.tiff>
</file>

<file path=ppt/media/image10.png>
</file>

<file path=ppt/media/image11.tiff>
</file>

<file path=ppt/media/image12.tif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jpeg>
</file>

<file path=ppt/media/image20.png>
</file>

<file path=ppt/media/image25.png>
</file>

<file path=ppt/media/image26.png>
</file>

<file path=ppt/media/image27.png>
</file>

<file path=ppt/media/image3.png>
</file>

<file path=ppt/media/image4.wmf>
</file>

<file path=ppt/media/image5.wmf>
</file>

<file path=ppt/media/image6.png>
</file>

<file path=ppt/media/image7.jpeg>
</file>

<file path=ppt/media/image8.tiff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F7971-B513-4A47-949A-FB219F50FAD1}" type="datetimeFigureOut">
              <a:rPr lang="fr-FR" smtClean="0"/>
              <a:t>20/06/2018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D90B49-F479-FA4E-B5C1-90913ED8C9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5517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83532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2148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How to </a:t>
            </a:r>
            <a:r>
              <a:rPr lang="fr-FR" dirty="0" err="1" smtClean="0"/>
              <a:t>quantify</a:t>
            </a:r>
            <a:r>
              <a:rPr lang="fr-FR" dirty="0" smtClean="0"/>
              <a:t>? </a:t>
            </a:r>
            <a:r>
              <a:rPr lang="fr-FR" dirty="0" err="1" smtClean="0"/>
              <a:t>Tricky</a:t>
            </a:r>
            <a:r>
              <a:rPr lang="fr-FR" dirty="0" smtClean="0"/>
              <a:t> to count, </a:t>
            </a:r>
            <a:r>
              <a:rPr lang="fr-FR" dirty="0" err="1" smtClean="0"/>
              <a:t>it</a:t>
            </a:r>
            <a:r>
              <a:rPr lang="fr-FR" dirty="0" smtClean="0"/>
              <a:t> </a:t>
            </a:r>
            <a:r>
              <a:rPr lang="fr-FR" dirty="0" err="1" smtClean="0"/>
              <a:t>seems</a:t>
            </a:r>
            <a:r>
              <a:rPr lang="fr-FR" dirty="0" smtClean="0"/>
              <a:t> </a:t>
            </a:r>
            <a:r>
              <a:rPr lang="fr-FR" dirty="0" err="1" smtClean="0"/>
              <a:t>like</a:t>
            </a:r>
            <a:r>
              <a:rPr lang="fr-FR" dirty="0" smtClean="0"/>
              <a:t> </a:t>
            </a:r>
            <a:r>
              <a:rPr lang="fr-FR" dirty="0" err="1" smtClean="0"/>
              <a:t>it’s</a:t>
            </a:r>
            <a:r>
              <a:rPr lang="fr-FR" dirty="0" smtClean="0"/>
              <a:t> more a</a:t>
            </a:r>
            <a:r>
              <a:rPr lang="fr-FR" baseline="0" dirty="0" smtClean="0"/>
              <a:t> question of </a:t>
            </a:r>
            <a:r>
              <a:rPr lang="fr-FR" baseline="0" dirty="0" err="1" smtClean="0"/>
              <a:t>brightness</a:t>
            </a:r>
            <a:r>
              <a:rPr lang="fr-FR" baseline="0" dirty="0" smtClean="0"/>
              <a:t>… ?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7837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Limitations: the computational power, this was done on a regular (how many cores?) computer, so it’s hard to model such</a:t>
            </a:r>
            <a:r>
              <a:rPr lang="en-GB" baseline="0" dirty="0" smtClean="0"/>
              <a:t> a process since it is so slow. Here, it’s been scaled up (so the dimensions remain the same, but the flow is higher and diffusion coefficient is different – must check). This is risky since it can make a big difference (using very high inlet velocity will lead to a completely different flow pattern), but hopefully it remains realistic in this case (still extremely slow flow).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6138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Maybe</a:t>
            </a:r>
            <a:r>
              <a:rPr lang="fr-FR" dirty="0" smtClean="0"/>
              <a:t> </a:t>
            </a:r>
            <a:r>
              <a:rPr lang="fr-FR" dirty="0" err="1" smtClean="0"/>
              <a:t>add</a:t>
            </a:r>
            <a:r>
              <a:rPr lang="fr-FR" dirty="0" smtClean="0"/>
              <a:t> structures of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inhibitors</a:t>
            </a:r>
            <a:r>
              <a:rPr lang="fr-FR" baseline="0" dirty="0" smtClean="0"/>
              <a:t> + DYRK1a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parler</a:t>
            </a:r>
            <a:r>
              <a:rPr lang="fr-FR" baseline="0" dirty="0" smtClean="0"/>
              <a:t> des pro-oncogène et </a:t>
            </a:r>
            <a:r>
              <a:rPr lang="fr-FR" baseline="0" dirty="0" err="1" smtClean="0"/>
              <a:t>tumour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suppressor</a:t>
            </a:r>
            <a:r>
              <a:rPr lang="fr-FR" baseline="0" dirty="0" smtClean="0"/>
              <a:t>: </a:t>
            </a:r>
            <a:r>
              <a:rPr lang="fr-FR" baseline="0" dirty="0" err="1" smtClean="0"/>
              <a:t>initially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it’s</a:t>
            </a:r>
            <a:r>
              <a:rPr lang="fr-FR" baseline="0" dirty="0" smtClean="0"/>
              <a:t> a </a:t>
            </a:r>
            <a:r>
              <a:rPr lang="fr-FR" baseline="0" dirty="0" err="1" smtClean="0"/>
              <a:t>tumour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supressor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since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it’s</a:t>
            </a:r>
            <a:r>
              <a:rPr lang="fr-FR" baseline="0" dirty="0" smtClean="0"/>
              <a:t> anti </a:t>
            </a:r>
            <a:r>
              <a:rPr lang="fr-FR" baseline="0" dirty="0" err="1" smtClean="0"/>
              <a:t>proliferation</a:t>
            </a:r>
            <a:r>
              <a:rPr lang="fr-FR" baseline="0" dirty="0" smtClean="0"/>
              <a:t>!) but drives the </a:t>
            </a:r>
            <a:r>
              <a:rPr lang="fr-FR" baseline="0" dirty="0" err="1" smtClean="0"/>
              <a:t>tumour</a:t>
            </a:r>
            <a:r>
              <a:rPr lang="fr-FR" baseline="0" dirty="0" smtClean="0"/>
              <a:t> as </a:t>
            </a:r>
            <a:r>
              <a:rPr lang="fr-FR" baseline="0" dirty="0" err="1" smtClean="0"/>
              <a:t>it</a:t>
            </a:r>
            <a:r>
              <a:rPr lang="fr-FR" baseline="0" dirty="0" smtClean="0"/>
              <a:t> progresses (</a:t>
            </a:r>
            <a:r>
              <a:rPr lang="fr-FR" baseline="0" dirty="0" err="1" smtClean="0"/>
              <a:t>because</a:t>
            </a:r>
            <a:r>
              <a:rPr lang="fr-FR" baseline="0" dirty="0" smtClean="0"/>
              <a:t> of </a:t>
            </a:r>
            <a:r>
              <a:rPr lang="fr-FR" baseline="0" dirty="0" err="1" smtClean="0"/>
              <a:t>it’s</a:t>
            </a:r>
            <a:r>
              <a:rPr lang="fr-FR" baseline="0" dirty="0" smtClean="0"/>
              <a:t> pro-</a:t>
            </a:r>
            <a:r>
              <a:rPr lang="fr-FR" baseline="0" dirty="0" err="1" smtClean="0"/>
              <a:t>survival</a:t>
            </a:r>
            <a:r>
              <a:rPr lang="fr-FR" baseline="0" dirty="0" smtClean="0"/>
              <a:t> aspect) and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responsible</a:t>
            </a:r>
            <a:r>
              <a:rPr lang="fr-FR" baseline="0" dirty="0" smtClean="0"/>
              <a:t> for a lot </a:t>
            </a:r>
            <a:r>
              <a:rPr lang="fr-FR" baseline="0" dirty="0" err="1" smtClean="0"/>
              <a:t>resistance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goes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into</a:t>
            </a:r>
            <a:r>
              <a:rPr lang="fr-FR" baseline="0" dirty="0" smtClean="0"/>
              <a:t> quiescence </a:t>
            </a:r>
            <a:r>
              <a:rPr lang="fr-FR" baseline="0" dirty="0" err="1" smtClean="0"/>
              <a:t>instead</a:t>
            </a:r>
            <a:r>
              <a:rPr lang="fr-FR" baseline="0" dirty="0" smtClean="0"/>
              <a:t> of </a:t>
            </a:r>
            <a:r>
              <a:rPr lang="fr-FR" baseline="0" dirty="0" err="1" smtClean="0"/>
              <a:t>apoptosis</a:t>
            </a:r>
            <a:r>
              <a:rPr lang="fr-FR" baseline="0" dirty="0" smtClean="0"/>
              <a:t>). </a:t>
            </a:r>
          </a:p>
          <a:p>
            <a:endParaRPr lang="fr-FR" baseline="0" dirty="0" smtClean="0"/>
          </a:p>
          <a:p>
            <a:r>
              <a:rPr lang="fr-FR" dirty="0" err="1" smtClean="0"/>
              <a:t>theory</a:t>
            </a:r>
            <a:r>
              <a:rPr lang="fr-FR" dirty="0" smtClean="0"/>
              <a:t> of DYRK1A, ensuite</a:t>
            </a:r>
            <a:r>
              <a:rPr lang="fr-FR" baseline="0" dirty="0" smtClean="0"/>
              <a:t> parler de radiation and challenges </a:t>
            </a:r>
            <a:r>
              <a:rPr lang="fr-FR" baseline="0" dirty="0" err="1" smtClean="0"/>
              <a:t>that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could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imply</a:t>
            </a:r>
            <a:r>
              <a:rPr lang="fr-FR" baseline="0" dirty="0" smtClean="0"/>
              <a:t>. mettre la différentiation, un des challenges? Avec le workflow? Ensemble, oui. </a:t>
            </a:r>
          </a:p>
          <a:p>
            <a:endParaRPr lang="fr-FR" baseline="0" dirty="0" smtClean="0"/>
          </a:p>
          <a:p>
            <a:r>
              <a:rPr lang="fr-FR" baseline="0" dirty="0" err="1" smtClean="0"/>
              <a:t>Alamarblue</a:t>
            </a:r>
            <a:r>
              <a:rPr lang="fr-FR" baseline="0" dirty="0" smtClean="0"/>
              <a:t> and </a:t>
            </a:r>
          </a:p>
          <a:p>
            <a:endParaRPr lang="fr-FR" baseline="0" dirty="0" smtClean="0"/>
          </a:p>
          <a:p>
            <a:r>
              <a:rPr lang="fr-FR" baseline="0" dirty="0" err="1" smtClean="0"/>
              <a:t>PArler</a:t>
            </a:r>
            <a:r>
              <a:rPr lang="fr-FR" baseline="0" dirty="0" smtClean="0"/>
              <a:t> de la simulation </a:t>
            </a:r>
            <a:r>
              <a:rPr lang="fr-FR" baseline="0" dirty="0" err="1" smtClean="0"/>
              <a:t>etc</a:t>
            </a:r>
            <a:r>
              <a:rPr lang="fr-FR" baseline="0" dirty="0" smtClean="0"/>
              <a:t>: un slide sur le </a:t>
            </a:r>
            <a:r>
              <a:rPr lang="fr-FR" baseline="0" dirty="0" err="1" smtClean="0"/>
              <a:t>bioreacteur</a:t>
            </a:r>
            <a:r>
              <a:rPr lang="fr-FR" baseline="0" dirty="0" smtClean="0"/>
              <a:t> avant et les 3 autres designs qui ont écoulé + </a:t>
            </a:r>
            <a:r>
              <a:rPr lang="fr-FR" baseline="0" dirty="0" err="1" smtClean="0"/>
              <a:t>shot</a:t>
            </a:r>
            <a:r>
              <a:rPr lang="fr-FR" baseline="0" dirty="0" smtClean="0"/>
              <a:t> (ANIME??) des simulations.</a:t>
            </a:r>
          </a:p>
          <a:p>
            <a:endParaRPr lang="fr-FR" baseline="0" dirty="0" smtClean="0"/>
          </a:p>
          <a:p>
            <a:endParaRPr lang="fr-FR" baseline="0" dirty="0" smtClean="0"/>
          </a:p>
          <a:p>
            <a:endParaRPr lang="fr-FR" baseline="0" dirty="0" smtClean="0"/>
          </a:p>
          <a:p>
            <a:r>
              <a:rPr lang="fr-FR" baseline="0" dirty="0" smtClean="0"/>
              <a:t>WHAT’S NEXT (last slide): </a:t>
            </a:r>
          </a:p>
          <a:p>
            <a:pPr marL="171450" indent="-171450">
              <a:buFontTx/>
              <a:buChar char="-"/>
            </a:pPr>
            <a:r>
              <a:rPr lang="fr-FR" baseline="0" dirty="0" err="1" smtClean="0"/>
              <a:t>get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proper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moulds</a:t>
            </a:r>
            <a:r>
              <a:rPr lang="fr-FR" baseline="0" dirty="0" smtClean="0"/>
              <a:t> of the new model - </a:t>
            </a:r>
            <a:r>
              <a:rPr lang="fr-FR" baseline="0" dirty="0" err="1" smtClean="0"/>
              <a:t>where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bioreactor</a:t>
            </a:r>
            <a:r>
              <a:rPr lang="fr-FR" baseline="0" dirty="0" smtClean="0"/>
              <a:t> and DYRK1A </a:t>
            </a:r>
            <a:r>
              <a:rPr lang="fr-FR" baseline="0" dirty="0" err="1" smtClean="0"/>
              <a:t>meet</a:t>
            </a:r>
            <a:endParaRPr lang="fr-FR" baseline="0" dirty="0" smtClean="0"/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03467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+ inhibitors</a:t>
            </a:r>
          </a:p>
          <a:p>
            <a:endParaRPr lang="en-GB" dirty="0" smtClean="0"/>
          </a:p>
          <a:p>
            <a:r>
              <a:rPr lang="en-GB" dirty="0" smtClean="0"/>
              <a:t>Dyrk1a very sensitive to oxygen</a:t>
            </a:r>
            <a:r>
              <a:rPr lang="en-GB" baseline="0" dirty="0" smtClean="0"/>
              <a:t> levels + mechanical stress (better control in bioreactor) + LITERATURE</a:t>
            </a:r>
          </a:p>
          <a:p>
            <a:endParaRPr lang="en-GB" baseline="0" dirty="0" smtClean="0"/>
          </a:p>
          <a:p>
            <a:r>
              <a:rPr lang="en-GB" baseline="0" dirty="0" smtClean="0"/>
              <a:t>All ATP competitor but some have higher affinity than others and higher specificity.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30334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theory</a:t>
            </a:r>
            <a:r>
              <a:rPr lang="fr-FR" dirty="0" smtClean="0"/>
              <a:t> of DYRK1A, ensuite</a:t>
            </a:r>
            <a:r>
              <a:rPr lang="fr-FR" baseline="0" dirty="0" smtClean="0"/>
              <a:t> parler de radiation and challenges </a:t>
            </a:r>
            <a:r>
              <a:rPr lang="fr-FR" baseline="0" dirty="0" err="1" smtClean="0"/>
              <a:t>that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could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imply</a:t>
            </a:r>
            <a:r>
              <a:rPr lang="fr-FR" baseline="0" dirty="0" smtClean="0"/>
              <a:t>. mettre la différentiation, un des challenges? Avec le workflow? Ensemble, oui.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9507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Expliquer </a:t>
            </a:r>
            <a:r>
              <a:rPr lang="fr-FR" dirty="0" err="1" smtClean="0"/>
              <a:t>why</a:t>
            </a:r>
            <a:r>
              <a:rPr lang="fr-FR" dirty="0" smtClean="0"/>
              <a:t> </a:t>
            </a:r>
            <a:r>
              <a:rPr lang="fr-FR" dirty="0" err="1" smtClean="0"/>
              <a:t>it’s</a:t>
            </a:r>
            <a:r>
              <a:rPr lang="fr-FR" dirty="0" smtClean="0"/>
              <a:t> relevant et les challenges (chez kids, et chez</a:t>
            </a:r>
            <a:r>
              <a:rPr lang="fr-FR" baseline="0" dirty="0" smtClean="0"/>
              <a:t> Mars)</a:t>
            </a:r>
          </a:p>
          <a:p>
            <a:r>
              <a:rPr lang="fr-FR" baseline="0" dirty="0" err="1" smtClean="0"/>
              <a:t>Would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be</a:t>
            </a:r>
            <a:r>
              <a:rPr lang="fr-FR" baseline="0" dirty="0" smtClean="0"/>
              <a:t> cool to put an image of radiation ctrl vs no ctrl IF</a:t>
            </a:r>
          </a:p>
          <a:p>
            <a:endParaRPr lang="fr-FR" baseline="0" dirty="0" smtClean="0"/>
          </a:p>
          <a:p>
            <a:r>
              <a:rPr lang="fr-FR" baseline="0" dirty="0" smtClean="0"/>
              <a:t>Mention x-rays (</a:t>
            </a:r>
            <a:r>
              <a:rPr lang="fr-FR" baseline="0" dirty="0" err="1" smtClean="0"/>
              <a:t>against</a:t>
            </a:r>
            <a:r>
              <a:rPr lang="fr-FR" baseline="0" dirty="0" smtClean="0"/>
              <a:t> alpha </a:t>
            </a:r>
            <a:r>
              <a:rPr lang="fr-FR" baseline="0" dirty="0" err="1" smtClean="0"/>
              <a:t>particles</a:t>
            </a:r>
            <a:r>
              <a:rPr lang="fr-FR" baseline="0" dirty="0" smtClean="0"/>
              <a:t>) – </a:t>
            </a:r>
            <a:r>
              <a:rPr lang="fr-FR" baseline="0" dirty="0" err="1" smtClean="0"/>
              <a:t>clinical</a:t>
            </a:r>
            <a:r>
              <a:rPr lang="fr-FR" baseline="0" dirty="0" smtClean="0"/>
              <a:t> relevance</a:t>
            </a:r>
          </a:p>
          <a:p>
            <a:endParaRPr lang="fr-FR" baseline="0" dirty="0" smtClean="0"/>
          </a:p>
          <a:p>
            <a:r>
              <a:rPr lang="fr-FR" baseline="0" dirty="0" err="1" smtClean="0"/>
              <a:t>It’s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interesting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see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effect</a:t>
            </a:r>
            <a:r>
              <a:rPr lang="fr-FR" baseline="0" dirty="0" smtClean="0"/>
              <a:t> of radiation on the stem </a:t>
            </a:r>
            <a:r>
              <a:rPr lang="fr-FR" baseline="0" dirty="0" err="1" smtClean="0"/>
              <a:t>cells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which</a:t>
            </a:r>
            <a:r>
              <a:rPr lang="fr-FR" baseline="0" dirty="0" smtClean="0"/>
              <a:t> are </a:t>
            </a:r>
            <a:r>
              <a:rPr lang="fr-FR" baseline="0" dirty="0" err="1" smtClean="0"/>
              <a:t>maintained</a:t>
            </a:r>
            <a:r>
              <a:rPr lang="fr-FR" baseline="0" dirty="0" smtClean="0"/>
              <a:t> in </a:t>
            </a:r>
            <a:r>
              <a:rPr lang="fr-FR" baseline="0" dirty="0" err="1" smtClean="0"/>
              <a:t>adults</a:t>
            </a:r>
            <a:r>
              <a:rPr lang="fr-FR" baseline="0" dirty="0" smtClean="0"/>
              <a:t>: </a:t>
            </a:r>
            <a:r>
              <a:rPr lang="fr-FR" baseline="0" dirty="0" err="1" smtClean="0"/>
              <a:t>this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relevant for </a:t>
            </a:r>
            <a:r>
              <a:rPr lang="fr-FR" baseline="0" dirty="0" err="1" smtClean="0"/>
              <a:t>head</a:t>
            </a:r>
            <a:r>
              <a:rPr lang="fr-FR" baseline="0" dirty="0" smtClean="0"/>
              <a:t> and neck cancer patients </a:t>
            </a:r>
            <a:r>
              <a:rPr lang="fr-FR" baseline="0" dirty="0" err="1" smtClean="0"/>
              <a:t>which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undergo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radiotherapy</a:t>
            </a:r>
            <a:r>
              <a:rPr lang="fr-FR" baseline="0" dirty="0" smtClean="0"/>
              <a:t>, to </a:t>
            </a:r>
            <a:r>
              <a:rPr lang="fr-FR" baseline="0" dirty="0" err="1" smtClean="0"/>
              <a:t>see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effects</a:t>
            </a:r>
            <a:r>
              <a:rPr lang="fr-FR" baseline="0" dirty="0" smtClean="0"/>
              <a:t> on the pool of stem </a:t>
            </a:r>
            <a:r>
              <a:rPr lang="fr-FR" baseline="0" dirty="0" err="1" smtClean="0"/>
              <a:t>cells</a:t>
            </a:r>
            <a:r>
              <a:rPr lang="fr-FR" baseline="0" dirty="0" smtClean="0"/>
              <a:t>. This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why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we’re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using</a:t>
            </a:r>
            <a:r>
              <a:rPr lang="fr-FR" baseline="0" dirty="0" smtClean="0"/>
              <a:t> x-rays to </a:t>
            </a:r>
            <a:r>
              <a:rPr lang="fr-FR" baseline="0" dirty="0" err="1" smtClean="0"/>
              <a:t>radiate</a:t>
            </a:r>
            <a:r>
              <a:rPr lang="fr-FR" baseline="0" dirty="0" smtClean="0"/>
              <a:t>, to </a:t>
            </a:r>
            <a:r>
              <a:rPr lang="fr-FR" baseline="0" dirty="0" err="1" smtClean="0"/>
              <a:t>remain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clinically</a:t>
            </a:r>
            <a:r>
              <a:rPr lang="fr-FR" baseline="0" dirty="0" smtClean="0"/>
              <a:t> relevant. </a:t>
            </a:r>
            <a:r>
              <a:rPr lang="fr-FR" baseline="0" dirty="0" err="1" smtClean="0"/>
              <a:t>Also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interested</a:t>
            </a:r>
            <a:r>
              <a:rPr lang="fr-FR" baseline="0" dirty="0" smtClean="0"/>
              <a:t> for the NASA as </a:t>
            </a:r>
            <a:r>
              <a:rPr lang="fr-FR" baseline="0" dirty="0" err="1" smtClean="0"/>
              <a:t>cosmic</a:t>
            </a:r>
            <a:r>
              <a:rPr lang="fr-FR" baseline="0" dirty="0" smtClean="0"/>
              <a:t> rays are a </a:t>
            </a:r>
            <a:r>
              <a:rPr lang="fr-FR" baseline="0" dirty="0" err="1" smtClean="0"/>
              <a:t>big</a:t>
            </a:r>
            <a:r>
              <a:rPr lang="fr-FR" baseline="0" dirty="0" smtClean="0"/>
              <a:t> limitation to </a:t>
            </a:r>
            <a:r>
              <a:rPr lang="fr-FR" baseline="0" dirty="0" err="1" smtClean="0"/>
              <a:t>space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travel</a:t>
            </a:r>
            <a:r>
              <a:rPr lang="fr-FR" baseline="0" dirty="0" smtClean="0"/>
              <a:t> – </a:t>
            </a:r>
            <a:r>
              <a:rPr lang="fr-FR" baseline="0" dirty="0" err="1" smtClean="0"/>
              <a:t>aquiring</a:t>
            </a:r>
            <a:r>
              <a:rPr lang="fr-FR" baseline="0" dirty="0" smtClean="0"/>
              <a:t> a </a:t>
            </a:r>
            <a:r>
              <a:rPr lang="fr-FR" baseline="0" dirty="0" err="1" smtClean="0"/>
              <a:t>little</a:t>
            </a:r>
            <a:r>
              <a:rPr lang="fr-FR" baseline="0" dirty="0" smtClean="0"/>
              <a:t> more </a:t>
            </a:r>
            <a:r>
              <a:rPr lang="fr-FR" baseline="0" dirty="0" err="1" smtClean="0"/>
              <a:t>knowledge</a:t>
            </a:r>
            <a:r>
              <a:rPr lang="fr-FR" baseline="0" dirty="0" smtClean="0"/>
              <a:t> on the </a:t>
            </a:r>
            <a:r>
              <a:rPr lang="fr-FR" baseline="0" dirty="0" err="1" smtClean="0"/>
              <a:t>effect</a:t>
            </a:r>
            <a:r>
              <a:rPr lang="fr-FR" baseline="0" dirty="0" smtClean="0"/>
              <a:t> of radiation!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7913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Living cell analysis technique</a:t>
            </a:r>
            <a:r>
              <a:rPr lang="en-GB" baseline="0" dirty="0" smtClean="0"/>
              <a:t> – looking at cell viability + oxidative stress (for DCF) – technical challenge – but optimise</a:t>
            </a:r>
          </a:p>
          <a:p>
            <a:r>
              <a:rPr lang="en-GB" baseline="0" dirty="0" smtClean="0"/>
              <a:t>L41 is interesting as well, if we change the dose (say to 1 or 0.1 instead of 3), might be protective!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5060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Expliquer </a:t>
            </a:r>
            <a:r>
              <a:rPr lang="fr-FR" dirty="0" err="1" smtClean="0"/>
              <a:t>why</a:t>
            </a:r>
            <a:r>
              <a:rPr lang="fr-FR" dirty="0" smtClean="0"/>
              <a:t> </a:t>
            </a:r>
            <a:r>
              <a:rPr lang="fr-FR" dirty="0" err="1" smtClean="0"/>
              <a:t>it’s</a:t>
            </a:r>
            <a:r>
              <a:rPr lang="fr-FR" dirty="0" smtClean="0"/>
              <a:t> relevant et les challenges (chez kids, et chez</a:t>
            </a:r>
            <a:r>
              <a:rPr lang="fr-FR" baseline="0" dirty="0" smtClean="0"/>
              <a:t> Mars)</a:t>
            </a:r>
          </a:p>
          <a:p>
            <a:endParaRPr lang="fr-FR" baseline="0" dirty="0" smtClean="0"/>
          </a:p>
          <a:p>
            <a:endParaRPr lang="fr-FR" baseline="0" dirty="0" smtClean="0"/>
          </a:p>
          <a:p>
            <a:r>
              <a:rPr lang="fr-FR" baseline="0" dirty="0" smtClean="0"/>
              <a:t>(2D </a:t>
            </a:r>
            <a:r>
              <a:rPr lang="fr-FR" baseline="0" dirty="0" err="1" smtClean="0"/>
              <a:t>get</a:t>
            </a:r>
            <a:r>
              <a:rPr lang="fr-FR" baseline="0" dirty="0" smtClean="0"/>
              <a:t> more </a:t>
            </a:r>
            <a:r>
              <a:rPr lang="fr-FR" baseline="0" dirty="0" err="1" smtClean="0"/>
              <a:t>detailed</a:t>
            </a:r>
            <a:r>
              <a:rPr lang="fr-FR" baseline="0" dirty="0" smtClean="0"/>
              <a:t> at 63x, </a:t>
            </a:r>
            <a:r>
              <a:rPr lang="fr-FR" baseline="0" dirty="0" err="1" smtClean="0"/>
              <a:t>subcellular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details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even</a:t>
            </a:r>
            <a:r>
              <a:rPr lang="fr-FR" baseline="0" dirty="0" smtClean="0"/>
              <a:t> if </a:t>
            </a:r>
            <a:r>
              <a:rPr lang="fr-FR" baseline="0" dirty="0" err="1" smtClean="0"/>
              <a:t>unusual</a:t>
            </a:r>
            <a:r>
              <a:rPr lang="fr-FR" baseline="0" dirty="0" smtClean="0"/>
              <a:t> in </a:t>
            </a:r>
            <a:r>
              <a:rPr lang="fr-FR" baseline="0" dirty="0" err="1" smtClean="0"/>
              <a:t>bioreactors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cytoskeleton</a:t>
            </a:r>
            <a:r>
              <a:rPr lang="fr-FR" baseline="0" dirty="0" smtClean="0"/>
              <a:t> shows up best in 2D)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298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08758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90B49-F479-FA4E-B5C1-90913ED8C94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2346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8A87A34-81AB-432B-8DAE-1953F412C126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901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13" Type="http://schemas.openxmlformats.org/officeDocument/2006/relationships/image" Target="../media/image18.wmf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5.wmf"/><Relationship Id="rId12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5.bin"/><Relationship Id="rId11" Type="http://schemas.openxmlformats.org/officeDocument/2006/relationships/image" Target="../media/image17.wmf"/><Relationship Id="rId5" Type="http://schemas.openxmlformats.org/officeDocument/2006/relationships/image" Target="../media/image14.wmf"/><Relationship Id="rId15" Type="http://schemas.openxmlformats.org/officeDocument/2006/relationships/image" Target="../media/image19.wmf"/><Relationship Id="rId10" Type="http://schemas.openxmlformats.org/officeDocument/2006/relationships/oleObject" Target="../embeddings/oleObject7.bin"/><Relationship Id="rId4" Type="http://schemas.openxmlformats.org/officeDocument/2006/relationships/oleObject" Target="../embeddings/oleObject4.bin"/><Relationship Id="rId9" Type="http://schemas.openxmlformats.org/officeDocument/2006/relationships/image" Target="../media/image16.wmf"/><Relationship Id="rId14" Type="http://schemas.openxmlformats.org/officeDocument/2006/relationships/oleObject" Target="../embeddings/oleObject9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3" Type="http://schemas.microsoft.com/office/2007/relationships/media" Target="../media/media2.mp4"/><Relationship Id="rId7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27.png"/><Relationship Id="rId5" Type="http://schemas.microsoft.com/office/2007/relationships/media" Target="../media/media3.mp4"/><Relationship Id="rId10" Type="http://schemas.openxmlformats.org/officeDocument/2006/relationships/image" Target="../media/image26.png"/><Relationship Id="rId4" Type="http://schemas.openxmlformats.org/officeDocument/2006/relationships/video" Target="../media/media2.mp4"/><Relationship Id="rId9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4.wm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7.jpeg"/><Relationship Id="rId4" Type="http://schemas.openxmlformats.org/officeDocument/2006/relationships/image" Target="../media/image6.png"/><Relationship Id="rId9" Type="http://schemas.openxmlformats.org/officeDocument/2006/relationships/image" Target="../media/image5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600200" y="1684378"/>
            <a:ext cx="8991600" cy="1645920"/>
          </a:xfrm>
          <a:solidFill>
            <a:schemeClr val="accent2">
              <a:lumMod val="75000"/>
            </a:schemeClr>
          </a:solidFill>
        </p:spPr>
        <p:txBody>
          <a:bodyPr>
            <a:norm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DYRK1a, radiation and neural stem </a:t>
            </a:r>
            <a:r>
              <a:rPr lang="fr-FR" dirty="0" err="1" smtClean="0">
                <a:solidFill>
                  <a:schemeClr val="bg1"/>
                </a:solidFill>
              </a:rPr>
              <a:t>cells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695194" y="3954979"/>
            <a:ext cx="6801612" cy="1239894"/>
          </a:xfrm>
          <a:solidFill>
            <a:schemeClr val="accent2">
              <a:lumMod val="40000"/>
              <a:lumOff val="60000"/>
            </a:schemeClr>
          </a:solidFill>
        </p:spPr>
        <p:txBody>
          <a:bodyPr numCol="1" anchor="ctr">
            <a:normAutofit/>
          </a:bodyPr>
          <a:lstStyle/>
          <a:p>
            <a:r>
              <a:rPr lang="fr-FR" dirty="0" smtClean="0"/>
              <a:t>Christie Palmer</a:t>
            </a:r>
          </a:p>
          <a:p>
            <a:r>
              <a:rPr lang="fr-FR" dirty="0" smtClean="0"/>
              <a:t>15.07.2018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8444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1136" y="236489"/>
            <a:ext cx="7729728" cy="596558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r>
              <a:rPr lang="fr-FR" sz="2400" dirty="0" smtClean="0"/>
              <a:t>differentiation </a:t>
            </a:r>
            <a:r>
              <a:rPr lang="fr-FR" sz="2400" dirty="0" err="1" smtClean="0"/>
              <a:t>characterisation</a:t>
            </a:r>
            <a:endParaRPr lang="fr-FR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8251155"/>
              </p:ext>
            </p:extLst>
          </p:nvPr>
        </p:nvGraphicFramePr>
        <p:xfrm>
          <a:off x="3166086" y="887368"/>
          <a:ext cx="5854137" cy="59525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r:id="rId4" imgW="7542720" imgH="7682400" progId="">
                  <p:embed/>
                </p:oleObj>
              </mc:Choice>
              <mc:Fallback>
                <p:oleObj r:id="rId4" imgW="7542720" imgH="76824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66086" y="887368"/>
                        <a:ext cx="5854137" cy="59525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598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1136" y="236489"/>
            <a:ext cx="7729728" cy="596558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r>
              <a:rPr lang="fr-FR" sz="2400" dirty="0" smtClean="0"/>
              <a:t>differentiation and radiation</a:t>
            </a:r>
            <a:endParaRPr lang="fr-FR" sz="2400" dirty="0"/>
          </a:p>
        </p:txBody>
      </p:sp>
      <p:cxnSp>
        <p:nvCxnSpPr>
          <p:cNvPr id="6" name="Connecteur droit 5"/>
          <p:cNvCxnSpPr/>
          <p:nvPr/>
        </p:nvCxnSpPr>
        <p:spPr>
          <a:xfrm>
            <a:off x="1388114" y="1466190"/>
            <a:ext cx="0" cy="200222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/>
          <p:cNvCxnSpPr/>
          <p:nvPr/>
        </p:nvCxnSpPr>
        <p:spPr>
          <a:xfrm>
            <a:off x="1388114" y="4237228"/>
            <a:ext cx="0" cy="200222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/>
          <p:cNvSpPr txBox="1"/>
          <p:nvPr/>
        </p:nvSpPr>
        <p:spPr>
          <a:xfrm>
            <a:off x="933610" y="1466190"/>
            <a:ext cx="461665" cy="20022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fr-FR" dirty="0" smtClean="0">
                <a:latin typeface="Century Gothic" charset="0"/>
                <a:ea typeface="Century Gothic" charset="0"/>
                <a:cs typeface="Century Gothic" charset="0"/>
              </a:rPr>
              <a:t>control</a:t>
            </a:r>
            <a:endParaRPr lang="fr-FR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927959" y="4237229"/>
            <a:ext cx="461665" cy="20022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fr-FR" smtClean="0">
                <a:latin typeface="Century Gothic" charset="0"/>
                <a:ea typeface="Century Gothic" charset="0"/>
                <a:cs typeface="Century Gothic" charset="0"/>
              </a:rPr>
              <a:t>radiated</a:t>
            </a:r>
            <a:endParaRPr lang="fr-FR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0851177"/>
              </p:ext>
            </p:extLst>
          </p:nvPr>
        </p:nvGraphicFramePr>
        <p:xfrm>
          <a:off x="1713119" y="3842607"/>
          <a:ext cx="2772000" cy="27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r:id="rId4" imgW="6501240" imgH="6501240" progId="">
                  <p:embed/>
                </p:oleObj>
              </mc:Choice>
              <mc:Fallback>
                <p:oleObj r:id="rId4" imgW="6501240" imgH="6501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13119" y="3842607"/>
                        <a:ext cx="2772000" cy="27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8396129"/>
              </p:ext>
            </p:extLst>
          </p:nvPr>
        </p:nvGraphicFramePr>
        <p:xfrm>
          <a:off x="1713119" y="985394"/>
          <a:ext cx="2772000" cy="27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r:id="rId6" imgW="6501240" imgH="6501240" progId="">
                  <p:embed/>
                </p:oleObj>
              </mc:Choice>
              <mc:Fallback>
                <p:oleObj r:id="rId6" imgW="6501240" imgH="6501240" progId="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13119" y="985394"/>
                        <a:ext cx="2772000" cy="27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7196987"/>
              </p:ext>
            </p:extLst>
          </p:nvPr>
        </p:nvGraphicFramePr>
        <p:xfrm>
          <a:off x="4592121" y="3842607"/>
          <a:ext cx="2772000" cy="27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r:id="rId8" imgW="6501240" imgH="6501240" progId="">
                  <p:embed/>
                </p:oleObj>
              </mc:Choice>
              <mc:Fallback>
                <p:oleObj r:id="rId8" imgW="6501240" imgH="6501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592121" y="3842607"/>
                        <a:ext cx="2772000" cy="27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377562"/>
              </p:ext>
            </p:extLst>
          </p:nvPr>
        </p:nvGraphicFramePr>
        <p:xfrm>
          <a:off x="4592121" y="985394"/>
          <a:ext cx="2772000" cy="27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r:id="rId10" imgW="6501240" imgH="6501240" progId="">
                  <p:embed/>
                </p:oleObj>
              </mc:Choice>
              <mc:Fallback>
                <p:oleObj r:id="rId10" imgW="6501240" imgH="6501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592121" y="985394"/>
                        <a:ext cx="2772000" cy="27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4963297"/>
              </p:ext>
            </p:extLst>
          </p:nvPr>
        </p:nvGraphicFramePr>
        <p:xfrm>
          <a:off x="7471123" y="3842607"/>
          <a:ext cx="2772000" cy="27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r:id="rId12" imgW="6501240" imgH="6501240" progId="">
                  <p:embed/>
                </p:oleObj>
              </mc:Choice>
              <mc:Fallback>
                <p:oleObj r:id="rId12" imgW="6501240" imgH="6501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471123" y="3842607"/>
                        <a:ext cx="2772000" cy="27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1423532"/>
              </p:ext>
            </p:extLst>
          </p:nvPr>
        </p:nvGraphicFramePr>
        <p:xfrm>
          <a:off x="7471123" y="985394"/>
          <a:ext cx="2772000" cy="27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r:id="rId14" imgW="6501240" imgH="6501240" progId="">
                  <p:embed/>
                </p:oleObj>
              </mc:Choice>
              <mc:Fallback>
                <p:oleObj r:id="rId14" imgW="6501240" imgH="6501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471123" y="985394"/>
                        <a:ext cx="2772000" cy="27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20966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1136" y="236489"/>
            <a:ext cx="7729728" cy="596558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r>
              <a:rPr lang="fr-FR" sz="2400" dirty="0" smtClean="0"/>
              <a:t>differentiation and radiation</a:t>
            </a:r>
            <a:endParaRPr lang="fr-FR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945" y="985198"/>
            <a:ext cx="8992728" cy="569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711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1136" y="218672"/>
            <a:ext cx="7729728" cy="572477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r>
              <a:rPr lang="fr-FR" sz="2000" dirty="0" smtClean="0"/>
              <a:t>prototypes of </a:t>
            </a:r>
            <a:r>
              <a:rPr lang="fr-FR" sz="2000" dirty="0" err="1" smtClean="0"/>
              <a:t>perfused</a:t>
            </a:r>
            <a:r>
              <a:rPr lang="fr-FR" sz="2000" dirty="0" smtClean="0"/>
              <a:t> </a:t>
            </a:r>
            <a:r>
              <a:rPr lang="fr-FR" sz="2000" dirty="0" err="1" smtClean="0"/>
              <a:t>bioreactors</a:t>
            </a:r>
            <a:endParaRPr lang="fr-FR" sz="2000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697" y="3998062"/>
            <a:ext cx="4924526" cy="2082705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3"/>
          <a:srcRect l="10620" t="-4589" r="12517"/>
          <a:stretch/>
        </p:blipFill>
        <p:spPr>
          <a:xfrm>
            <a:off x="5443312" y="2274404"/>
            <a:ext cx="3785141" cy="2809408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5650" y="1680802"/>
            <a:ext cx="2666362" cy="4351354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697" y="1509579"/>
            <a:ext cx="4924525" cy="2130805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5636525" y="2612143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fr-FR" dirty="0"/>
          </a:p>
        </p:txBody>
      </p:sp>
      <p:sp>
        <p:nvSpPr>
          <p:cNvPr id="16" name="Ellipse 15"/>
          <p:cNvSpPr/>
          <p:nvPr/>
        </p:nvSpPr>
        <p:spPr>
          <a:xfrm>
            <a:off x="518615" y="1644450"/>
            <a:ext cx="477672" cy="47767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4657055" y="4170356"/>
            <a:ext cx="477672" cy="47767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5618328" y="2511806"/>
            <a:ext cx="477672" cy="47767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llipse 18"/>
          <p:cNvSpPr/>
          <p:nvPr/>
        </p:nvSpPr>
        <p:spPr>
          <a:xfrm>
            <a:off x="9571075" y="2129761"/>
            <a:ext cx="477672" cy="47767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/>
          <p:cNvSpPr txBox="1"/>
          <p:nvPr/>
        </p:nvSpPr>
        <p:spPr>
          <a:xfrm>
            <a:off x="588365" y="1614368"/>
            <a:ext cx="518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accent2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4726804" y="4147582"/>
            <a:ext cx="518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5700132" y="2489032"/>
            <a:ext cx="518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smtClean="0">
                <a:solidFill>
                  <a:schemeClr val="accent2">
                    <a:lumMod val="75000"/>
                  </a:schemeClr>
                </a:solidFill>
              </a:rPr>
              <a:t>3</a:t>
            </a:r>
            <a:endParaRPr lang="fr-FR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9615863" y="2106987"/>
            <a:ext cx="518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accent2">
                    <a:lumMod val="75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23173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1136" y="215152"/>
            <a:ext cx="7729728" cy="628492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r>
              <a:rPr lang="fr-FR" sz="2200" dirty="0" smtClean="0"/>
              <a:t>simulations of </a:t>
            </a:r>
            <a:r>
              <a:rPr lang="fr-FR" sz="2200" dirty="0" err="1" smtClean="0"/>
              <a:t>perfused</a:t>
            </a:r>
            <a:r>
              <a:rPr lang="fr-FR" sz="2200" dirty="0" smtClean="0"/>
              <a:t> </a:t>
            </a:r>
            <a:r>
              <a:rPr lang="fr-FR" sz="2200" dirty="0" err="1" smtClean="0"/>
              <a:t>bioreactors</a:t>
            </a:r>
            <a:endParaRPr lang="fr-FR" sz="2200" dirty="0"/>
          </a:p>
        </p:txBody>
      </p:sp>
      <p:pic>
        <p:nvPicPr>
          <p:cNvPr id="3" name="Flow = 0.1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l="32239" r="4011"/>
          <a:stretch/>
        </p:blipFill>
        <p:spPr>
          <a:xfrm>
            <a:off x="457199" y="1194734"/>
            <a:ext cx="4572002" cy="5378824"/>
          </a:xfrm>
          <a:prstGeom prst="rect">
            <a:avLst/>
          </a:prstGeom>
        </p:spPr>
      </p:pic>
      <p:pic>
        <p:nvPicPr>
          <p:cNvPr id="4" name="Scenario 1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0"/>
          <a:srcRect l="2908" t="28590" r="14068" b="22483"/>
          <a:stretch/>
        </p:blipFill>
        <p:spPr>
          <a:xfrm>
            <a:off x="5581606" y="1194734"/>
            <a:ext cx="5633241" cy="2489760"/>
          </a:xfrm>
          <a:prstGeom prst="rect">
            <a:avLst/>
          </a:prstGeom>
        </p:spPr>
      </p:pic>
      <p:pic>
        <p:nvPicPr>
          <p:cNvPr id="7" name="flow = 0.l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1"/>
          <a:srcRect l="4401" t="24937" r="3149" b="17309"/>
          <a:stretch/>
        </p:blipFill>
        <p:spPr>
          <a:xfrm>
            <a:off x="5581606" y="3884146"/>
            <a:ext cx="5649819" cy="2647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364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1136" y="500865"/>
            <a:ext cx="7729728" cy="1188720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r>
              <a:rPr lang="fr-FR" dirty="0" smtClean="0"/>
              <a:t>conclusion and future </a:t>
            </a:r>
            <a:r>
              <a:rPr lang="fr-FR" dirty="0" err="1" smtClean="0"/>
              <a:t>work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fr-FR" dirty="0" smtClean="0"/>
              <a:t>Is the </a:t>
            </a:r>
            <a:r>
              <a:rPr lang="fr-FR" dirty="0" err="1" smtClean="0"/>
              <a:t>differentiation</a:t>
            </a:r>
            <a:r>
              <a:rPr lang="fr-FR" dirty="0" smtClean="0"/>
              <a:t> </a:t>
            </a:r>
            <a:r>
              <a:rPr lang="fr-FR" dirty="0" err="1" smtClean="0"/>
              <a:t>process</a:t>
            </a:r>
            <a:r>
              <a:rPr lang="fr-FR" dirty="0" smtClean="0"/>
              <a:t> </a:t>
            </a:r>
            <a:r>
              <a:rPr lang="fr-FR" dirty="0" err="1" smtClean="0"/>
              <a:t>kickstarted</a:t>
            </a:r>
            <a:r>
              <a:rPr lang="fr-FR" dirty="0" smtClean="0"/>
              <a:t> by radiation </a:t>
            </a:r>
            <a:r>
              <a:rPr lang="fr-FR" dirty="0" err="1" smtClean="0"/>
              <a:t>reversible</a:t>
            </a:r>
            <a:r>
              <a:rPr lang="fr-FR" dirty="0" smtClean="0"/>
              <a:t> or </a:t>
            </a:r>
            <a:r>
              <a:rPr lang="fr-FR" dirty="0" err="1" smtClean="0"/>
              <a:t>does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</a:t>
            </a:r>
            <a:r>
              <a:rPr lang="fr-FR" dirty="0" err="1" smtClean="0"/>
              <a:t>irrevocably</a:t>
            </a:r>
            <a:r>
              <a:rPr lang="fr-FR" dirty="0" smtClean="0"/>
              <a:t> </a:t>
            </a:r>
            <a:r>
              <a:rPr lang="fr-FR" dirty="0" err="1" smtClean="0"/>
              <a:t>exhaust</a:t>
            </a:r>
            <a:r>
              <a:rPr lang="fr-FR" dirty="0" smtClean="0"/>
              <a:t> the pool of NSC? </a:t>
            </a:r>
            <a:r>
              <a:rPr lang="fr-FR" dirty="0" smtClean="0">
                <a:sym typeface="Wingdings" panose="05000000000000000000" pitchFamily="2" charset="2"/>
              </a:rPr>
              <a:t> </a:t>
            </a:r>
            <a:r>
              <a:rPr lang="fr-FR" dirty="0" err="1" smtClean="0">
                <a:sym typeface="Wingdings" panose="05000000000000000000" pitchFamily="2" charset="2"/>
              </a:rPr>
              <a:t>m</a:t>
            </a:r>
            <a:r>
              <a:rPr lang="fr-FR" dirty="0" err="1" smtClean="0"/>
              <a:t>odify</a:t>
            </a:r>
            <a:r>
              <a:rPr lang="fr-FR" dirty="0" smtClean="0"/>
              <a:t> </a:t>
            </a:r>
            <a:r>
              <a:rPr lang="fr-FR" dirty="0"/>
              <a:t>the principal </a:t>
            </a:r>
            <a:r>
              <a:rPr lang="fr-FR" dirty="0" err="1"/>
              <a:t>experiment</a:t>
            </a:r>
            <a:r>
              <a:rPr lang="fr-FR" dirty="0"/>
              <a:t> and </a:t>
            </a:r>
            <a:r>
              <a:rPr lang="fr-FR" dirty="0" err="1"/>
              <a:t>re-introduce</a:t>
            </a:r>
            <a:r>
              <a:rPr lang="fr-FR" dirty="0"/>
              <a:t> </a:t>
            </a:r>
            <a:r>
              <a:rPr lang="fr-FR" dirty="0" err="1"/>
              <a:t>growth</a:t>
            </a:r>
            <a:r>
              <a:rPr lang="fr-FR" dirty="0"/>
              <a:t> </a:t>
            </a:r>
            <a:r>
              <a:rPr lang="fr-FR" dirty="0" smtClean="0"/>
              <a:t>medium</a:t>
            </a:r>
            <a:r>
              <a:rPr lang="fr-FR" dirty="0"/>
              <a:t>.</a:t>
            </a:r>
            <a:endParaRPr lang="fr-FR" dirty="0" smtClean="0"/>
          </a:p>
          <a:p>
            <a:pPr algn="just"/>
            <a:r>
              <a:rPr lang="fr-FR" dirty="0" smtClean="0"/>
              <a:t>CRISPR: </a:t>
            </a:r>
            <a:r>
              <a:rPr lang="fr-FR" dirty="0" err="1" smtClean="0"/>
              <a:t>with</a:t>
            </a:r>
            <a:r>
              <a:rPr lang="fr-FR" dirty="0" smtClean="0"/>
              <a:t> a DYRK1A knock-out, </a:t>
            </a:r>
            <a:r>
              <a:rPr lang="fr-FR" dirty="0" err="1" smtClean="0"/>
              <a:t>inspect</a:t>
            </a:r>
            <a:r>
              <a:rPr lang="fr-FR" dirty="0" smtClean="0"/>
              <a:t> the </a:t>
            </a:r>
            <a:r>
              <a:rPr lang="fr-FR" dirty="0" err="1" smtClean="0"/>
              <a:t>repercussions</a:t>
            </a:r>
            <a:r>
              <a:rPr lang="fr-FR" dirty="0" smtClean="0"/>
              <a:t> on </a:t>
            </a:r>
            <a:r>
              <a:rPr lang="fr-FR" dirty="0" err="1" smtClean="0"/>
              <a:t>differentiation</a:t>
            </a:r>
            <a:r>
              <a:rPr lang="fr-FR" dirty="0" smtClean="0"/>
              <a:t> and </a:t>
            </a:r>
            <a:r>
              <a:rPr lang="fr-FR" dirty="0" err="1" smtClean="0"/>
              <a:t>apoptosis</a:t>
            </a:r>
            <a:r>
              <a:rPr lang="fr-FR" dirty="0" smtClean="0"/>
              <a:t>.</a:t>
            </a:r>
          </a:p>
          <a:p>
            <a:pPr algn="just"/>
            <a:r>
              <a:rPr lang="fr-FR" dirty="0" smtClean="0"/>
              <a:t>DCFDA </a:t>
            </a:r>
            <a:r>
              <a:rPr lang="fr-FR" dirty="0" err="1" smtClean="0"/>
              <a:t>assay</a:t>
            </a:r>
            <a:r>
              <a:rPr lang="fr-FR" dirty="0" smtClean="0"/>
              <a:t> to check for the protective </a:t>
            </a:r>
            <a:r>
              <a:rPr lang="fr-FR" dirty="0" err="1" smtClean="0"/>
              <a:t>effect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ROS</a:t>
            </a:r>
          </a:p>
          <a:p>
            <a:pPr algn="just"/>
            <a:r>
              <a:rPr lang="fr-FR" dirty="0" err="1" smtClean="0"/>
              <a:t>transfer</a:t>
            </a:r>
            <a:r>
              <a:rPr lang="fr-FR" dirty="0" smtClean="0"/>
              <a:t> </a:t>
            </a:r>
            <a:r>
              <a:rPr lang="fr-FR" dirty="0" err="1" smtClean="0"/>
              <a:t>experiments</a:t>
            </a:r>
            <a:r>
              <a:rPr lang="fr-FR" dirty="0" smtClean="0"/>
              <a:t> to SY5Y (</a:t>
            </a:r>
            <a:r>
              <a:rPr lang="fr-FR" dirty="0" err="1" smtClean="0"/>
              <a:t>neuroblastoma</a:t>
            </a:r>
            <a:r>
              <a:rPr lang="fr-FR" dirty="0" smtClean="0"/>
              <a:t> </a:t>
            </a:r>
            <a:r>
              <a:rPr lang="fr-FR" dirty="0" err="1" smtClean="0"/>
              <a:t>cell</a:t>
            </a:r>
            <a:r>
              <a:rPr lang="fr-FR" dirty="0" smtClean="0"/>
              <a:t> line)</a:t>
            </a:r>
          </a:p>
        </p:txBody>
      </p:sp>
    </p:spTree>
    <p:extLst>
      <p:ext uri="{BB962C8B-B14F-4D97-AF65-F5344CB8AC3E}">
        <p14:creationId xmlns:p14="http://schemas.microsoft.com/office/powerpoint/2010/main" val="207740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1136" y="487613"/>
            <a:ext cx="7729728" cy="1188720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r>
              <a:rPr lang="fr-FR" dirty="0" smtClean="0"/>
              <a:t>AKNOWLEDGEMENTS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9298123" cy="3101982"/>
          </a:xfrm>
        </p:spPr>
        <p:txBody>
          <a:bodyPr/>
          <a:lstStyle/>
          <a:p>
            <a:r>
              <a:rPr lang="fr-FR" dirty="0" err="1" smtClean="0"/>
              <a:t>Thank</a:t>
            </a:r>
            <a:r>
              <a:rPr lang="fr-FR" dirty="0" smtClean="0"/>
              <a:t> </a:t>
            </a:r>
            <a:r>
              <a:rPr lang="fr-FR" dirty="0" err="1" smtClean="0"/>
              <a:t>you</a:t>
            </a:r>
            <a:r>
              <a:rPr lang="fr-FR" dirty="0" smtClean="0"/>
              <a:t> to </a:t>
            </a:r>
            <a:r>
              <a:rPr lang="fr-FR" dirty="0" err="1" smtClean="0"/>
              <a:t>Eric</a:t>
            </a:r>
            <a:r>
              <a:rPr lang="fr-FR" dirty="0" smtClean="0"/>
              <a:t> O’Neill, Xiao Wan, Luana Campos Suarez and </a:t>
            </a:r>
            <a:r>
              <a:rPr lang="fr-FR" dirty="0" err="1" smtClean="0"/>
              <a:t>Asmita</a:t>
            </a:r>
            <a:r>
              <a:rPr lang="fr-FR" dirty="0" smtClean="0"/>
              <a:t> for </a:t>
            </a:r>
            <a:r>
              <a:rPr lang="fr-FR" dirty="0" err="1" smtClean="0"/>
              <a:t>their</a:t>
            </a:r>
            <a:r>
              <a:rPr lang="fr-FR" dirty="0" smtClean="0"/>
              <a:t> </a:t>
            </a:r>
            <a:r>
              <a:rPr lang="fr-FR" dirty="0" err="1" smtClean="0"/>
              <a:t>precious</a:t>
            </a:r>
            <a:r>
              <a:rPr lang="fr-FR" dirty="0" smtClean="0"/>
              <a:t> help and guidance.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377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72089" y="220724"/>
            <a:ext cx="6647821" cy="5940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r>
              <a:rPr lang="fr-FR" sz="2400" dirty="0" smtClean="0"/>
              <a:t>DYRk1A </a:t>
            </a:r>
            <a:r>
              <a:rPr lang="mr-IN" sz="2400" dirty="0" smtClean="0"/>
              <a:t>–</a:t>
            </a:r>
            <a:r>
              <a:rPr lang="fr-FR" sz="2400" dirty="0" smtClean="0"/>
              <a:t> a </a:t>
            </a:r>
            <a:r>
              <a:rPr lang="fr-FR" sz="2400" dirty="0" err="1" smtClean="0"/>
              <a:t>multifaceted</a:t>
            </a:r>
            <a:r>
              <a:rPr lang="fr-FR" sz="2400" dirty="0" smtClean="0"/>
              <a:t> kinase</a:t>
            </a:r>
            <a:endParaRPr lang="fr-FR" sz="2400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281" y="1419648"/>
            <a:ext cx="10567436" cy="461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36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2609" y="236490"/>
            <a:ext cx="6427089" cy="5940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r>
              <a:rPr lang="en-GB" sz="2400" dirty="0" smtClean="0"/>
              <a:t>Dyrk1a and its inhibitors</a:t>
            </a:r>
            <a:endParaRPr lang="en-GB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22" b="48029"/>
          <a:stretch/>
        </p:blipFill>
        <p:spPr>
          <a:xfrm>
            <a:off x="6547143" y="1610670"/>
            <a:ext cx="3824585" cy="180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27" r="74243"/>
          <a:stretch/>
        </p:blipFill>
        <p:spPr>
          <a:xfrm>
            <a:off x="8924473" y="3724389"/>
            <a:ext cx="1447255" cy="14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27502" t="25084" r="47125" b="26866"/>
          <a:stretch/>
        </p:blipFill>
        <p:spPr>
          <a:xfrm>
            <a:off x="1228432" y="1565307"/>
            <a:ext cx="3648353" cy="43181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40048" y="5401908"/>
            <a:ext cx="8753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smtClean="0">
                <a:solidFill>
                  <a:schemeClr val="bg1">
                    <a:lumMod val="50000"/>
                  </a:schemeClr>
                </a:solidFill>
              </a:rPr>
              <a:t>RCSB</a:t>
            </a:r>
          </a:p>
          <a:p>
            <a:r>
              <a:rPr lang="en-GB" sz="1050" dirty="0" smtClean="0">
                <a:solidFill>
                  <a:schemeClr val="bg1">
                    <a:lumMod val="50000"/>
                  </a:schemeClr>
                </a:solidFill>
              </a:rPr>
              <a:t>PDB 3ANR</a:t>
            </a:r>
            <a:endParaRPr lang="en-GB" sz="105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456566" y="3262723"/>
            <a:ext cx="142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DYRK1A/</a:t>
            </a:r>
            <a:r>
              <a:rPr lang="en-GB" sz="12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Harmine</a:t>
            </a:r>
            <a:r>
              <a:rPr lang="en-GB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complex</a:t>
            </a:r>
            <a:endParaRPr lang="en-GB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48" t="550" r="-1074" b="63579"/>
          <a:stretch/>
        </p:blipFill>
        <p:spPr>
          <a:xfrm>
            <a:off x="6740925" y="3823194"/>
            <a:ext cx="1267744" cy="124238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969525" y="5196014"/>
            <a:ext cx="16764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 err="1" smtClean="0">
                <a:solidFill>
                  <a:schemeClr val="bg1">
                    <a:lumMod val="50000"/>
                  </a:schemeClr>
                </a:solidFill>
              </a:rPr>
              <a:t>Neuman</a:t>
            </a:r>
            <a:r>
              <a:rPr lang="en-GB" sz="1100" dirty="0" smtClean="0">
                <a:solidFill>
                  <a:schemeClr val="bg1">
                    <a:lumMod val="50000"/>
                  </a:schemeClr>
                </a:solidFill>
              </a:rPr>
              <a:t> et al. </a:t>
            </a:r>
            <a:r>
              <a:rPr lang="en-GB" sz="1100" b="1" dirty="0" smtClean="0">
                <a:solidFill>
                  <a:schemeClr val="bg1">
                    <a:lumMod val="50000"/>
                  </a:schemeClr>
                </a:solidFill>
              </a:rPr>
              <a:t>Nature</a:t>
            </a:r>
            <a:r>
              <a:rPr lang="en-GB" sz="11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GB" sz="1100" dirty="0">
                <a:solidFill>
                  <a:schemeClr val="bg1">
                    <a:lumMod val="50000"/>
                  </a:schemeClr>
                </a:solidFill>
              </a:rPr>
              <a:t>8:2859</a:t>
            </a:r>
          </a:p>
        </p:txBody>
      </p:sp>
    </p:spTree>
    <p:extLst>
      <p:ext uri="{BB962C8B-B14F-4D97-AF65-F5344CB8AC3E}">
        <p14:creationId xmlns:p14="http://schemas.microsoft.com/office/powerpoint/2010/main" val="3977751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t="13509" b="22377"/>
          <a:stretch/>
        </p:blipFill>
        <p:spPr>
          <a:xfrm>
            <a:off x="1528430" y="3476912"/>
            <a:ext cx="9385810" cy="3367836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42635" y="1198314"/>
            <a:ext cx="4992094" cy="594000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r>
              <a:rPr lang="fr-FR" dirty="0"/>
              <a:t>fate of Neural stem </a:t>
            </a:r>
            <a:r>
              <a:rPr lang="fr-FR" dirty="0" err="1"/>
              <a:t>cells</a:t>
            </a:r>
            <a:endParaRPr lang="fr-FR" dirty="0"/>
          </a:p>
        </p:txBody>
      </p:sp>
      <p:pic>
        <p:nvPicPr>
          <p:cNvPr id="6" name="Picture 2" descr="Ã©sultat de recherche d'images pour &quot;neural stem cell differentiation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516" y="99585"/>
            <a:ext cx="5173377" cy="3385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26658" y="2871561"/>
            <a:ext cx="8753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smtClean="0">
                <a:solidFill>
                  <a:schemeClr val="bg1">
                    <a:lumMod val="50000"/>
                  </a:schemeClr>
                </a:solidFill>
              </a:rPr>
              <a:t>RCSB</a:t>
            </a:r>
          </a:p>
          <a:p>
            <a:r>
              <a:rPr lang="en-GB" sz="1050" dirty="0" smtClean="0">
                <a:solidFill>
                  <a:schemeClr val="bg1">
                    <a:lumMod val="50000"/>
                  </a:schemeClr>
                </a:solidFill>
              </a:rPr>
              <a:t>PDB 3ANR</a:t>
            </a:r>
            <a:endParaRPr lang="en-GB" sz="1050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5751787"/>
              </p:ext>
            </p:extLst>
          </p:nvPr>
        </p:nvGraphicFramePr>
        <p:xfrm>
          <a:off x="90303" y="656779"/>
          <a:ext cx="3167474" cy="241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r:id="rId6" imgW="17066520" imgH="13002840" progId="">
                  <p:embed/>
                </p:oleObj>
              </mc:Choice>
              <mc:Fallback>
                <p:oleObj r:id="rId6" imgW="17066520" imgH="13002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0303" y="656779"/>
                        <a:ext cx="3167474" cy="241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6497338"/>
              </p:ext>
            </p:extLst>
          </p:nvPr>
        </p:nvGraphicFramePr>
        <p:xfrm>
          <a:off x="3372728" y="656779"/>
          <a:ext cx="3217648" cy="241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r:id="rId8" imgW="32914080" imgH="24685560" progId="">
                  <p:embed/>
                </p:oleObj>
              </mc:Choice>
              <mc:Fallback>
                <p:oleObj r:id="rId8" imgW="32914080" imgH="24685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372728" y="656779"/>
                        <a:ext cx="3217648" cy="241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4961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2049845" y="252256"/>
            <a:ext cx="8092307" cy="5940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r>
              <a:rPr lang="fr-FR" sz="2400" dirty="0" smtClean="0"/>
              <a:t>radiation, dyrk1a and stem </a:t>
            </a:r>
            <a:r>
              <a:rPr lang="fr-FR" sz="2400" dirty="0" err="1" smtClean="0"/>
              <a:t>cells</a:t>
            </a:r>
            <a:endParaRPr lang="fr-FR" sz="2400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592" y="2336964"/>
            <a:ext cx="10232815" cy="275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2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236490"/>
            <a:ext cx="7729728" cy="594000"/>
          </a:xfrm>
          <a:solidFill>
            <a:schemeClr val="tx2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GB" sz="2200" dirty="0" smtClean="0"/>
              <a:t>Toxicity and radioprotection</a:t>
            </a:r>
            <a:endParaRPr lang="en-GB" sz="2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36" y="2293151"/>
            <a:ext cx="7043133" cy="4320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136" y="2293151"/>
            <a:ext cx="7155335" cy="432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08313" y="1107007"/>
            <a:ext cx="8346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Do these drugs have a significant cytotoxicity on Ren VM cells? (initial tolerance assay)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1908313" y="1412934"/>
            <a:ext cx="8346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If they are tolerated, do they act as </a:t>
            </a:r>
            <a:r>
              <a:rPr lang="en-GB" dirty="0" err="1" smtClean="0"/>
              <a:t>radiosensitisers</a:t>
            </a:r>
            <a:r>
              <a:rPr lang="en-GB" dirty="0" smtClean="0"/>
              <a:t> or a </a:t>
            </a:r>
            <a:r>
              <a:rPr lang="en-GB" dirty="0" err="1" smtClean="0"/>
              <a:t>radioprotecters</a:t>
            </a:r>
            <a:r>
              <a:rPr lang="en-GB" dirty="0" smtClean="0"/>
              <a:t>?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084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2231136" y="487614"/>
            <a:ext cx="7729728" cy="5940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r>
              <a:rPr lang="fr-FR" sz="2200" dirty="0" smtClean="0"/>
              <a:t>RESULTS</a:t>
            </a:r>
            <a:endParaRPr lang="fr-FR" sz="2200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- </a:t>
            </a:r>
            <a:r>
              <a:rPr lang="fr-FR" dirty="0" err="1" smtClean="0"/>
              <a:t>drug</a:t>
            </a:r>
            <a:r>
              <a:rPr lang="fr-FR" dirty="0" smtClean="0"/>
              <a:t> inhibition of DYRK1A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Harmine</a:t>
            </a:r>
            <a:r>
              <a:rPr lang="fr-FR" dirty="0" smtClean="0"/>
              <a:t>, </a:t>
            </a:r>
            <a:r>
              <a:rPr lang="fr-FR" dirty="0" err="1" smtClean="0"/>
              <a:t>Leucettine</a:t>
            </a:r>
            <a:r>
              <a:rPr lang="fr-FR" dirty="0" smtClean="0"/>
              <a:t> 41 (L41) and INDY.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dirty="0" err="1" smtClean="0"/>
              <a:t>transient</a:t>
            </a:r>
            <a:r>
              <a:rPr lang="fr-FR" dirty="0" smtClean="0"/>
              <a:t> knockout of DYRK1A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SiRNA</a:t>
            </a:r>
            <a:endParaRPr lang="fr-FR" dirty="0" smtClean="0"/>
          </a:p>
          <a:p>
            <a:pPr lvl="1">
              <a:spcBef>
                <a:spcPts val="0"/>
              </a:spcBef>
              <a:buClrTx/>
              <a:buFontTx/>
              <a:buChar char="-"/>
            </a:pPr>
            <a:r>
              <a:rPr lang="fr-FR" dirty="0" err="1" smtClean="0"/>
              <a:t>electroporation</a:t>
            </a:r>
            <a:r>
              <a:rPr lang="fr-FR" dirty="0" smtClean="0"/>
              <a:t>: transfection </a:t>
            </a:r>
            <a:r>
              <a:rPr lang="fr-FR" dirty="0" err="1" smtClean="0"/>
              <a:t>efficiency</a:t>
            </a:r>
            <a:r>
              <a:rPr lang="fr-FR" dirty="0" smtClean="0"/>
              <a:t> of 37%</a:t>
            </a:r>
          </a:p>
          <a:p>
            <a:pPr lvl="1">
              <a:spcBef>
                <a:spcPts val="0"/>
              </a:spcBef>
              <a:buClrTx/>
              <a:buFontTx/>
              <a:buChar char="-"/>
            </a:pPr>
            <a:r>
              <a:rPr lang="fr-FR" dirty="0" err="1" smtClean="0"/>
              <a:t>lipofection</a:t>
            </a:r>
            <a:r>
              <a:rPr lang="fr-FR" dirty="0" smtClean="0"/>
              <a:t>: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Lipofectamine</a:t>
            </a:r>
            <a:r>
              <a:rPr lang="fr-FR" dirty="0" smtClean="0"/>
              <a:t> 2000 and </a:t>
            </a:r>
            <a:r>
              <a:rPr lang="fr-FR" dirty="0" err="1" smtClean="0"/>
              <a:t>RNAiMAX</a:t>
            </a:r>
            <a:r>
              <a:rPr lang="fr-FR" dirty="0" smtClean="0"/>
              <a:t>, </a:t>
            </a:r>
            <a:r>
              <a:rPr lang="fr-FR" dirty="0" err="1" smtClean="0"/>
              <a:t>both</a:t>
            </a:r>
            <a:r>
              <a:rPr lang="fr-FR" dirty="0" smtClean="0"/>
              <a:t> </a:t>
            </a:r>
            <a:r>
              <a:rPr lang="fr-FR" dirty="0" err="1" smtClean="0"/>
              <a:t>very</a:t>
            </a:r>
            <a:r>
              <a:rPr lang="fr-FR" dirty="0" smtClean="0"/>
              <a:t> </a:t>
            </a:r>
            <a:r>
              <a:rPr lang="fr-FR" dirty="0" err="1" smtClean="0"/>
              <a:t>low</a:t>
            </a:r>
            <a:r>
              <a:rPr lang="fr-FR" dirty="0" smtClean="0"/>
              <a:t> </a:t>
            </a:r>
            <a:r>
              <a:rPr lang="fr-FR" dirty="0" err="1" smtClean="0"/>
              <a:t>yield</a:t>
            </a:r>
            <a:r>
              <a:rPr lang="fr-FR" dirty="0" smtClean="0"/>
              <a:t> of </a:t>
            </a:r>
            <a:r>
              <a:rPr lang="fr-FR" dirty="0" err="1" smtClean="0"/>
              <a:t>efficiency</a:t>
            </a:r>
            <a:r>
              <a:rPr lang="fr-FR" dirty="0" smtClean="0"/>
              <a:t> (a few </a:t>
            </a:r>
            <a:r>
              <a:rPr lang="fr-FR" dirty="0" err="1" smtClean="0"/>
              <a:t>percents</a:t>
            </a:r>
            <a:r>
              <a:rPr lang="fr-FR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-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43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1136" y="236490"/>
            <a:ext cx="7729728" cy="5940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r>
              <a:rPr lang="fr-FR" sz="2400" dirty="0" err="1" smtClean="0"/>
              <a:t>s</a:t>
            </a:r>
            <a:r>
              <a:rPr lang="fr-FR" sz="2400" dirty="0" err="1" smtClean="0">
                <a:latin typeface="Arial Hebrew Scholar" charset="-79"/>
                <a:ea typeface="Arial Hebrew Scholar" charset="-79"/>
                <a:cs typeface="Arial Hebrew Scholar" charset="-79"/>
              </a:rPr>
              <a:t>i</a:t>
            </a:r>
            <a:r>
              <a:rPr lang="fr-FR" sz="2400" dirty="0" err="1" smtClean="0"/>
              <a:t>RNA</a:t>
            </a:r>
            <a:r>
              <a:rPr lang="fr-FR" sz="2400" dirty="0" smtClean="0"/>
              <a:t> transfection (OPTIMISATION)</a:t>
            </a:r>
            <a:endParaRPr lang="fr-FR" sz="2400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178" y="972046"/>
            <a:ext cx="7364367" cy="571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947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1136" y="252256"/>
            <a:ext cx="7729728" cy="919718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r>
              <a:rPr lang="fr-FR" sz="2400" dirty="0" err="1" smtClean="0"/>
              <a:t>DIFFErentiation</a:t>
            </a:r>
            <a:r>
              <a:rPr lang="fr-FR" sz="2400" dirty="0" smtClean="0"/>
              <a:t> and if STAINING (OPTIMISATION)</a:t>
            </a:r>
            <a:endParaRPr lang="fr-FR" sz="24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/>
          <a:srcRect b="919"/>
          <a:stretch/>
        </p:blipFill>
        <p:spPr>
          <a:xfrm>
            <a:off x="2287623" y="1266570"/>
            <a:ext cx="7673241" cy="549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6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xpédition">
  <a:themeElements>
    <a:clrScheme name="Expédition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Expédition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xpédition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1937</TotalTime>
  <Words>784</Words>
  <Application>Microsoft Office PowerPoint</Application>
  <PresentationFormat>Widescreen</PresentationFormat>
  <Paragraphs>88</Paragraphs>
  <Slides>16</Slides>
  <Notes>12</Notes>
  <HiddenSlides>3</HiddenSlides>
  <MMClips>3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Arial Hebrew Scholar</vt:lpstr>
      <vt:lpstr>Calibri</vt:lpstr>
      <vt:lpstr>Century Gothic</vt:lpstr>
      <vt:lpstr>Gill Sans MT</vt:lpstr>
      <vt:lpstr>Mangal</vt:lpstr>
      <vt:lpstr>Wingdings</vt:lpstr>
      <vt:lpstr>Expédition</vt:lpstr>
      <vt:lpstr>DYRK1a, radiation and neural stem cells</vt:lpstr>
      <vt:lpstr>DYRk1A – a multifaceted kinase</vt:lpstr>
      <vt:lpstr>Dyrk1a and its inhibitors</vt:lpstr>
      <vt:lpstr>fate of Neural stem cells</vt:lpstr>
      <vt:lpstr>radiation, dyrk1a and stem cells</vt:lpstr>
      <vt:lpstr>Toxicity and radioprotection</vt:lpstr>
      <vt:lpstr>RESULTS</vt:lpstr>
      <vt:lpstr>siRNA transfection (OPTIMISATION)</vt:lpstr>
      <vt:lpstr>DIFFErentiation and if STAINING (OPTIMISATION)</vt:lpstr>
      <vt:lpstr>differentiation characterisation</vt:lpstr>
      <vt:lpstr>differentiation and radiation</vt:lpstr>
      <vt:lpstr>differentiation and radiation</vt:lpstr>
      <vt:lpstr>prototypes of perfused bioreactors</vt:lpstr>
      <vt:lpstr>simulations of perfused bioreactors</vt:lpstr>
      <vt:lpstr>conclusion and future work</vt:lpstr>
      <vt:lpstr>AKNOWLEDGEMENTS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 Project: drug and radiation treatment</dc:title>
  <dc:creator>David Cleres</dc:creator>
  <cp:lastModifiedBy>Christie Palmer</cp:lastModifiedBy>
  <cp:revision>55</cp:revision>
  <dcterms:created xsi:type="dcterms:W3CDTF">2018-05-27T12:58:44Z</dcterms:created>
  <dcterms:modified xsi:type="dcterms:W3CDTF">2018-06-20T10:49:00Z</dcterms:modified>
</cp:coreProperties>
</file>